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9"/>
  </p:notesMasterIdLst>
  <p:sldIdLst>
    <p:sldId id="278" r:id="rId5"/>
    <p:sldId id="279" r:id="rId6"/>
    <p:sldId id="280" r:id="rId7"/>
    <p:sldId id="282" r:id="rId8"/>
    <p:sldId id="284" r:id="rId9"/>
    <p:sldId id="285" r:id="rId10"/>
    <p:sldId id="286" r:id="rId11"/>
    <p:sldId id="302" r:id="rId12"/>
    <p:sldId id="287" r:id="rId13"/>
    <p:sldId id="288" r:id="rId14"/>
    <p:sldId id="289" r:id="rId15"/>
    <p:sldId id="290" r:id="rId16"/>
    <p:sldId id="291" r:id="rId17"/>
    <p:sldId id="292" r:id="rId18"/>
    <p:sldId id="303" r:id="rId19"/>
    <p:sldId id="293" r:id="rId20"/>
    <p:sldId id="294" r:id="rId21"/>
    <p:sldId id="295" r:id="rId22"/>
    <p:sldId id="296" r:id="rId23"/>
    <p:sldId id="297" r:id="rId24"/>
    <p:sldId id="298" r:id="rId25"/>
    <p:sldId id="304" r:id="rId26"/>
    <p:sldId id="305" r:id="rId27"/>
    <p:sldId id="30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4" autoAdjust="0"/>
    <p:restoredTop sz="94619" autoAdjust="0"/>
  </p:normalViewPr>
  <p:slideViewPr>
    <p:cSldViewPr snapToGrid="0">
      <p:cViewPr varScale="1">
        <p:scale>
          <a:sx n="78" d="100"/>
          <a:sy n="78" d="100"/>
        </p:scale>
        <p:origin x="78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D01546-198A-4195-BCF8-F0FF54C90E5E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DE88F-1F85-4A27-9D34-D74A50E7B0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091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7847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DE88F-1F85-4A27-9D34-D74A50E7B0DA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723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746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865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40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205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120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94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130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556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56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502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85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5291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092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6478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254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9783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package" Target="../embeddings/Microsoft_Excel_Worksheet1.xlsx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emf"/><Relationship Id="rId4" Type="http://schemas.openxmlformats.org/officeDocument/2006/relationships/package" Target="../embeddings/Microsoft_Excel_Worksheet2.xlsx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A1C807-B9AD-4C9B-BF9F-60F034289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 useBgFill="1">
        <p:nvSpPr>
          <p:cNvPr id="103" name="Freeform 5">
            <a:extLst>
              <a:ext uri="{FF2B5EF4-FFF2-40B4-BE49-F238E27FC236}">
                <a16:creationId xmlns:a16="http://schemas.microsoft.com/office/drawing/2014/main" id="{FE469E50-3893-4ED6-92BA-2985C32B0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7131809" y="1385982"/>
            <a:ext cx="4031414" cy="4100418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a14="http://schemas.microsoft.com/office/drawing/2010/main" xmlns:p14="http://schemas.microsoft.com/office/powerpoint/2010/main" xmlns:a16="http://schemas.microsoft.com/office/drawing/2014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1F047C-C727-42A7-85C5-68C5AA1B1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89962" y="1673524"/>
            <a:ext cx="3485073" cy="2420504"/>
          </a:xfrm>
        </p:spPr>
        <p:txBody>
          <a:bodyPr>
            <a:normAutofit/>
          </a:bodyPr>
          <a:lstStyle/>
          <a:p>
            <a:pPr algn="l"/>
            <a:r>
              <a:rPr lang="en-US" sz="4000" dirty="0"/>
              <a:t>WILD Water Commission</a:t>
            </a:r>
            <a:br>
              <a:rPr lang="en-US" sz="4000" dirty="0"/>
            </a:br>
            <a:br>
              <a:rPr lang="en-US" sz="4000" dirty="0"/>
            </a:br>
            <a:r>
              <a:rPr lang="en-US" sz="4000" b="1" dirty="0">
                <a:solidFill>
                  <a:srgbClr val="92D050"/>
                </a:solidFill>
              </a:rPr>
              <a:t>Budget 2027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93FB3F-A8D4-46D3-A1C6-C79C645637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9965" y="4157933"/>
            <a:ext cx="3485072" cy="1026544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Presented August 31, 2026</a:t>
            </a:r>
          </a:p>
        </p:txBody>
      </p:sp>
    </p:spTree>
    <p:extLst>
      <p:ext uri="{BB962C8B-B14F-4D97-AF65-F5344CB8AC3E}">
        <p14:creationId xmlns:p14="http://schemas.microsoft.com/office/powerpoint/2010/main" val="4167884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0EF2A0DA-AE81-4A45-972E-646AC2870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B2D6DE-C9B5-4678-91EF-77E85F235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536FA4E-0152-4E27-91DA-0FC22D184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7026" y="1"/>
            <a:ext cx="593497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559F60-4CE1-4E2F-86EA-1B60679F1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0493" y="609600"/>
            <a:ext cx="4538124" cy="970450"/>
          </a:xfrm>
        </p:spPr>
        <p:txBody>
          <a:bodyPr anchor="b">
            <a:normAutofit/>
          </a:bodyPr>
          <a:lstStyle/>
          <a:p>
            <a:pPr algn="l"/>
            <a:r>
              <a:rPr lang="en-US" sz="4000" b="1" dirty="0">
                <a:solidFill>
                  <a:srgbClr val="92D050"/>
                </a:solidFill>
              </a:rPr>
              <a:t>Agenda:</a:t>
            </a:r>
            <a:r>
              <a:rPr lang="en-US" sz="4000" dirty="0"/>
              <a:t>	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260476B-CCA6-412B-A9C5-399C34AE6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0493" y="1732449"/>
            <a:ext cx="4403596" cy="4058751"/>
          </a:xfrm>
        </p:spPr>
        <p:txBody>
          <a:bodyPr anchor="t">
            <a:normAutofit/>
          </a:bodyPr>
          <a:lstStyle/>
          <a:p>
            <a:pPr lvl="0">
              <a:buFont typeface="Wingdings" panose="05000000000000000000" pitchFamily="2" charset="2"/>
              <a:buChar char="v"/>
            </a:pPr>
            <a:r>
              <a:rPr lang="en-US" sz="2400" dirty="0"/>
              <a:t>Recap – Budget Process 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US" sz="2400" dirty="0"/>
              <a:t>Observations to Note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US" sz="2400" dirty="0"/>
              <a:t>Draft Budget Overview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US" sz="2400" dirty="0"/>
              <a:t>Budget Analysis, Summary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US" sz="2400" dirty="0"/>
              <a:t>Next Steps</a:t>
            </a:r>
          </a:p>
          <a:p>
            <a:pPr marL="3690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20235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452C6-8554-509C-E329-05E513077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196646"/>
            <a:ext cx="10353762" cy="1229032"/>
          </a:xfrm>
        </p:spPr>
        <p:txBody>
          <a:bodyPr/>
          <a:lstStyle/>
          <a:p>
            <a:r>
              <a:rPr lang="en-CA" b="1" dirty="0">
                <a:solidFill>
                  <a:srgbClr val="92D050"/>
                </a:solidFill>
              </a:rPr>
              <a:t>Reminder: WILD Budget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43295-2B09-64CD-5F83-8473E89F0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219200"/>
            <a:ext cx="10353762" cy="4916130"/>
          </a:xfrm>
        </p:spPr>
        <p:txBody>
          <a:bodyPr>
            <a:normAutofit fontScale="92500"/>
          </a:bodyPr>
          <a:lstStyle/>
          <a:p>
            <a:r>
              <a:rPr lang="en-CA" b="1" u="sng" dirty="0"/>
              <a:t>Draft Based on Business Plan Foundations:</a:t>
            </a:r>
          </a:p>
          <a:p>
            <a:pPr lvl="1"/>
            <a:r>
              <a:rPr lang="en-CA" dirty="0"/>
              <a:t>Spot Revisions and Adjustments to Adapt to Reality </a:t>
            </a:r>
          </a:p>
          <a:p>
            <a:pPr marL="450000" lvl="1" indent="0">
              <a:buNone/>
            </a:pPr>
            <a:endParaRPr lang="en-CA" dirty="0"/>
          </a:p>
          <a:p>
            <a:r>
              <a:rPr lang="en-CA" b="1" u="sng" dirty="0"/>
              <a:t>Multi-Step Annual Budget Process: </a:t>
            </a:r>
          </a:p>
          <a:p>
            <a:pPr lvl="1"/>
            <a:r>
              <a:rPr lang="en-CA" dirty="0"/>
              <a:t>Preliminary Draft &amp; Review, Member Engagement, Finalization &amp; Adoption</a:t>
            </a:r>
          </a:p>
          <a:p>
            <a:pPr marL="450000" lvl="1" indent="0">
              <a:buNone/>
            </a:pPr>
            <a:endParaRPr lang="en-CA" dirty="0"/>
          </a:p>
          <a:p>
            <a:r>
              <a:rPr lang="en-CA" b="1" u="sng" dirty="0"/>
              <a:t>Companion Bylaw to Complete the Process:</a:t>
            </a:r>
          </a:p>
          <a:p>
            <a:pPr lvl="1"/>
            <a:r>
              <a:rPr lang="en-CA" dirty="0"/>
              <a:t>Annual Water Rate Bylaw</a:t>
            </a:r>
          </a:p>
          <a:p>
            <a:pPr marL="450000" lvl="1" indent="0">
              <a:buNone/>
            </a:pPr>
            <a:endParaRPr lang="en-CA" dirty="0"/>
          </a:p>
          <a:p>
            <a:r>
              <a:rPr lang="en-CA" b="1" u="sng" dirty="0"/>
              <a:t>Annual Communication to Members:</a:t>
            </a:r>
          </a:p>
          <a:p>
            <a:pPr lvl="1"/>
            <a:r>
              <a:rPr lang="en-CA" dirty="0"/>
              <a:t>New Rates and Changes, Obligations for Members</a:t>
            </a:r>
          </a:p>
        </p:txBody>
      </p:sp>
    </p:spTree>
    <p:extLst>
      <p:ext uri="{BB962C8B-B14F-4D97-AF65-F5344CB8AC3E}">
        <p14:creationId xmlns:p14="http://schemas.microsoft.com/office/powerpoint/2010/main" val="1868435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40E90-2528-B5B4-1A02-3FE77609B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EC5EF-46DB-B408-77D9-2D6894842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196646"/>
            <a:ext cx="10353762" cy="1229032"/>
          </a:xfrm>
        </p:spPr>
        <p:txBody>
          <a:bodyPr/>
          <a:lstStyle/>
          <a:p>
            <a:r>
              <a:rPr lang="en-CA" b="1" dirty="0">
                <a:solidFill>
                  <a:srgbClr val="92D050"/>
                </a:solidFill>
              </a:rPr>
              <a:t>Key Observations to Factor In for 2027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7BA77-36EC-CEEE-9048-7854A9256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298448"/>
            <a:ext cx="10353762" cy="5266944"/>
          </a:xfrm>
        </p:spPr>
        <p:txBody>
          <a:bodyPr>
            <a:normAutofit fontScale="77500" lnSpcReduction="20000"/>
          </a:bodyPr>
          <a:lstStyle/>
          <a:p>
            <a:r>
              <a:rPr lang="en-CA" b="1" u="sng" dirty="0"/>
              <a:t>Completion of Phase 5(a), Updated Phase 5(b) Timelines/Impact:</a:t>
            </a:r>
          </a:p>
          <a:p>
            <a:pPr lvl="1"/>
            <a:r>
              <a:rPr lang="en-CA" dirty="0"/>
              <a:t>Debentures, Insurance, Operations and Maintenance Adjustments</a:t>
            </a:r>
          </a:p>
          <a:p>
            <a:pPr marL="450000" lvl="1" indent="0">
              <a:buNone/>
            </a:pPr>
            <a:endParaRPr lang="en-CA" dirty="0"/>
          </a:p>
          <a:p>
            <a:r>
              <a:rPr lang="en-CA" b="1" u="sng" dirty="0"/>
              <a:t>Revisions to Member and Member Connection Timelines:</a:t>
            </a:r>
          </a:p>
          <a:p>
            <a:pPr lvl="1"/>
            <a:r>
              <a:rPr lang="en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Legal Costs, New Water Sales Opportunities (and Obligations). </a:t>
            </a:r>
          </a:p>
          <a:p>
            <a:pPr marL="450000" lvl="1" indent="0">
              <a:buNone/>
            </a:pP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CA" b="1" u="sng" dirty="0"/>
              <a:t>Water Sale Figures – New Trends or Anomalies? </a:t>
            </a:r>
          </a:p>
          <a:p>
            <a:pPr lvl="1"/>
            <a:r>
              <a:rPr lang="en-CA" dirty="0"/>
              <a:t>Assessing the 2026 Water Sales and Predicting 2027-2031</a:t>
            </a:r>
          </a:p>
          <a:p>
            <a:pPr marL="450000" lvl="1" indent="0">
              <a:buNone/>
            </a:pPr>
            <a:endParaRPr lang="en-CA" dirty="0"/>
          </a:p>
          <a:p>
            <a:r>
              <a:rPr lang="en-CA" b="1" u="sng" dirty="0"/>
              <a:t>Service Level Changes and Needs:</a:t>
            </a:r>
          </a:p>
          <a:p>
            <a:pPr lvl="1"/>
            <a:r>
              <a:rPr lang="en-CA" dirty="0"/>
              <a:t>Preparing to Negotiate New Management, Admin and O&amp;M Contracts</a:t>
            </a:r>
          </a:p>
          <a:p>
            <a:pPr lvl="1"/>
            <a:r>
              <a:rPr lang="en-CA" dirty="0"/>
              <a:t>New System Capital “Wish List”</a:t>
            </a:r>
          </a:p>
          <a:p>
            <a:pPr marL="450000" lvl="1" indent="0">
              <a:buNone/>
            </a:pPr>
            <a:endParaRPr lang="en-CA" dirty="0"/>
          </a:p>
          <a:p>
            <a:r>
              <a:rPr lang="en-CA" b="1" u="sng" dirty="0"/>
              <a:t>Advocacy, Engagement and Marketing:</a:t>
            </a:r>
          </a:p>
          <a:p>
            <a:pPr lvl="1"/>
            <a:r>
              <a:rPr lang="en-CA" dirty="0"/>
              <a:t>Board Priorities for Protecting, Connecting and Expanding WILD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67675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96E42CA-0A8E-1B8E-C440-9B0C9A21E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127831" cy="1042219"/>
          </a:xfrm>
        </p:spPr>
        <p:txBody>
          <a:bodyPr>
            <a:normAutofit/>
          </a:bodyPr>
          <a:lstStyle/>
          <a:p>
            <a:r>
              <a:rPr lang="en-CA" sz="4000" b="1" dirty="0">
                <a:solidFill>
                  <a:srgbClr val="92D050"/>
                </a:solidFill>
              </a:rPr>
              <a:t>2027 Budget Overview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769B67E-E19B-F686-D9B0-CCC0AD6382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8683" y="1759973"/>
            <a:ext cx="5328873" cy="4306530"/>
          </a:xfrm>
        </p:spPr>
        <p:txBody>
          <a:bodyPr>
            <a:normAutofit fontScale="92500" lnSpcReduction="10000"/>
          </a:bodyPr>
          <a:lstStyle/>
          <a:p>
            <a:r>
              <a:rPr lang="en-CA" b="1" dirty="0"/>
              <a:t>Reminder:</a:t>
            </a:r>
          </a:p>
          <a:p>
            <a:pPr lvl="1"/>
            <a:r>
              <a:rPr lang="en-CA" b="1" dirty="0"/>
              <a:t>Tables are Based on:</a:t>
            </a:r>
          </a:p>
          <a:p>
            <a:pPr lvl="2"/>
            <a:r>
              <a:rPr lang="en-CA" b="1" dirty="0"/>
              <a:t>Business Plan Projections/Trends</a:t>
            </a:r>
          </a:p>
          <a:p>
            <a:pPr lvl="2"/>
            <a:r>
              <a:rPr lang="en-CA" b="1" dirty="0"/>
              <a:t>Revised Departmental Budgets/Assessments</a:t>
            </a:r>
          </a:p>
          <a:p>
            <a:pPr lvl="2"/>
            <a:r>
              <a:rPr lang="en-CA" b="1" dirty="0"/>
              <a:t>Board/Member Input</a:t>
            </a:r>
          </a:p>
          <a:p>
            <a:pPr marL="810000" lvl="2" indent="0">
              <a:buNone/>
            </a:pPr>
            <a:endParaRPr lang="en-CA" b="1" dirty="0"/>
          </a:p>
          <a:p>
            <a:pPr lvl="1"/>
            <a:r>
              <a:rPr lang="en-CA" b="1" dirty="0"/>
              <a:t>Budget Includes 2027 Figures:</a:t>
            </a:r>
          </a:p>
          <a:p>
            <a:pPr lvl="2"/>
            <a:r>
              <a:rPr lang="en-CA" b="1" dirty="0"/>
              <a:t>Also, 2026 Reference Figures</a:t>
            </a:r>
          </a:p>
          <a:p>
            <a:pPr lvl="2"/>
            <a:r>
              <a:rPr lang="en-CA" b="1" dirty="0"/>
              <a:t>Also, 2027-2031 Fiscal Plan</a:t>
            </a:r>
          </a:p>
          <a:p>
            <a:pPr marL="810000" lvl="2" indent="0">
              <a:buNone/>
            </a:pPr>
            <a:endParaRPr lang="en-CA" b="1" dirty="0"/>
          </a:p>
          <a:p>
            <a:pPr lvl="1"/>
            <a:r>
              <a:rPr lang="en-CA" b="1" dirty="0"/>
              <a:t>Tables are presented: 2, 3, 4, 5, 1, Summary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DC85B5D-9ACD-1A81-B7B4-64961F36FF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3795" y="1759974"/>
            <a:ext cx="4484115" cy="3929627"/>
          </a:xfrm>
        </p:spPr>
        <p:txBody>
          <a:bodyPr>
            <a:normAutofit/>
          </a:bodyPr>
          <a:lstStyle/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CA" sz="2300" b="1" dirty="0">
                <a:solidFill>
                  <a:srgbClr val="92D050"/>
                </a:solidFill>
              </a:rPr>
              <a:t>Summary Ledger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CA" sz="2300" b="1" dirty="0">
                <a:solidFill>
                  <a:srgbClr val="92D050"/>
                </a:solidFill>
              </a:rPr>
              <a:t>Table 1 (Rates and Water Sales)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CA" sz="2300" b="1" dirty="0">
                <a:solidFill>
                  <a:srgbClr val="92D050"/>
                </a:solidFill>
              </a:rPr>
              <a:t>Table 2 (Admin and Governance)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CA" sz="2300" b="1" dirty="0">
                <a:solidFill>
                  <a:srgbClr val="92D050"/>
                </a:solidFill>
              </a:rPr>
              <a:t>Table 3 (Debentures)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CA" sz="2300" b="1" dirty="0">
                <a:solidFill>
                  <a:srgbClr val="92D050"/>
                </a:solidFill>
              </a:rPr>
              <a:t>Table 4 (O &amp; M)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CA" sz="2300" b="1" dirty="0">
                <a:solidFill>
                  <a:srgbClr val="92D050"/>
                </a:solidFill>
              </a:rPr>
              <a:t>Table 5 (Reserves)</a:t>
            </a:r>
          </a:p>
        </p:txBody>
      </p:sp>
    </p:spTree>
    <p:extLst>
      <p:ext uri="{BB962C8B-B14F-4D97-AF65-F5344CB8AC3E}">
        <p14:creationId xmlns:p14="http://schemas.microsoft.com/office/powerpoint/2010/main" val="216916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93A7277-0EFB-1C6B-EFF7-BCA92FDAB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294968"/>
            <a:ext cx="10353762" cy="884903"/>
          </a:xfrm>
        </p:spPr>
        <p:txBody>
          <a:bodyPr/>
          <a:lstStyle/>
          <a:p>
            <a:r>
              <a:rPr lang="en-CA" dirty="0">
                <a:solidFill>
                  <a:srgbClr val="92D050"/>
                </a:solidFill>
              </a:rPr>
              <a:t>Table 2 – Admin and Governance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3B1407-7D46-DA85-5C8D-0859500853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776" y="1111737"/>
            <a:ext cx="9690755" cy="5222387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077267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742D77A-031B-A28F-EB8C-47C36966F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816077"/>
          </a:xfrm>
        </p:spPr>
        <p:txBody>
          <a:bodyPr/>
          <a:lstStyle/>
          <a:p>
            <a:r>
              <a:rPr lang="en-CA" dirty="0">
                <a:solidFill>
                  <a:srgbClr val="92D050"/>
                </a:solidFill>
              </a:rPr>
              <a:t>Table 2 Notes: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976AE7-1CF0-73AE-C24C-49C82224B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425678"/>
            <a:ext cx="10353762" cy="4680154"/>
          </a:xfrm>
        </p:spPr>
        <p:txBody>
          <a:bodyPr>
            <a:normAutofit/>
          </a:bodyPr>
          <a:lstStyle/>
          <a:p>
            <a:pPr marL="36900" indent="0">
              <a:buNone/>
            </a:pPr>
            <a:endParaRPr lang="en-CA" dirty="0"/>
          </a:p>
          <a:p>
            <a:r>
              <a:rPr lang="en-CA" dirty="0"/>
              <a:t>65% of A&amp;G Covered by Water Sales (70% by 2029)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100% of Board Costs Covered by Water Sales</a:t>
            </a:r>
          </a:p>
          <a:p>
            <a:pPr marL="450000" lvl="1" indent="0">
              <a:buNone/>
            </a:pPr>
            <a:endParaRPr lang="en-CA" dirty="0"/>
          </a:p>
          <a:p>
            <a:r>
              <a:rPr lang="en-CA" dirty="0"/>
              <a:t>New Member Fees Removed From Budget (But Not Forgotten!)</a:t>
            </a:r>
          </a:p>
          <a:p>
            <a:pPr lvl="1"/>
            <a:r>
              <a:rPr lang="en-CA" dirty="0"/>
              <a:t>Do You Agree?</a:t>
            </a:r>
          </a:p>
          <a:p>
            <a:pPr marL="36900" indent="0">
              <a:buNone/>
            </a:pPr>
            <a:endParaRPr lang="en-CA" dirty="0"/>
          </a:p>
          <a:p>
            <a:r>
              <a:rPr lang="en-CA" dirty="0"/>
              <a:t>Next Business Plan Review in 2029</a:t>
            </a:r>
          </a:p>
          <a:p>
            <a:pPr lvl="1"/>
            <a:r>
              <a:rPr lang="en-CA" dirty="0"/>
              <a:t>Also, New Admin Special Projects Line </a:t>
            </a:r>
          </a:p>
          <a:p>
            <a:pPr marL="3690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62811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1AFDC-6C01-D14A-F565-9EEF89BC3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1FEDFDD-F2E0-8F7E-A9C6-9ACF1BAD8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816077"/>
          </a:xfrm>
        </p:spPr>
        <p:txBody>
          <a:bodyPr/>
          <a:lstStyle/>
          <a:p>
            <a:r>
              <a:rPr lang="en-CA" dirty="0">
                <a:solidFill>
                  <a:srgbClr val="92D050"/>
                </a:solidFill>
              </a:rPr>
              <a:t>Table 2 Notes: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E19327-34D6-15DC-EC66-7F82F66844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425678"/>
            <a:ext cx="10353762" cy="4680154"/>
          </a:xfrm>
        </p:spPr>
        <p:txBody>
          <a:bodyPr>
            <a:normAutofit fontScale="92500"/>
          </a:bodyPr>
          <a:lstStyle/>
          <a:p>
            <a:pPr marL="36900" indent="0">
              <a:buNone/>
            </a:pPr>
            <a:endParaRPr lang="en-CA" dirty="0"/>
          </a:p>
          <a:p>
            <a:r>
              <a:rPr lang="en-CA" dirty="0"/>
              <a:t>Phase 5(a) Commissioned:</a:t>
            </a:r>
          </a:p>
          <a:p>
            <a:pPr lvl="1"/>
            <a:r>
              <a:rPr lang="en-CA" dirty="0"/>
              <a:t>New Insurance Costs to Include (Estimated +~$3,000)</a:t>
            </a:r>
            <a:endParaRPr lang="en-US" dirty="0"/>
          </a:p>
          <a:p>
            <a:pPr marL="450000" lvl="1" indent="0">
              <a:buNone/>
            </a:pPr>
            <a:endParaRPr lang="en-CA" dirty="0"/>
          </a:p>
          <a:p>
            <a:r>
              <a:rPr lang="en-CA" dirty="0"/>
              <a:t>Tweaking Membership, Conferences, and Postage/Ads: </a:t>
            </a:r>
          </a:p>
          <a:p>
            <a:pPr lvl="1"/>
            <a:r>
              <a:rPr lang="en-CA" dirty="0"/>
              <a:t>Board Thoughts on Some Marketing Material (Merch., Mailouts, Etc.?)</a:t>
            </a:r>
          </a:p>
          <a:p>
            <a:pPr marL="36900" indent="0">
              <a:buNone/>
            </a:pPr>
            <a:endParaRPr lang="en-CA" dirty="0"/>
          </a:p>
          <a:p>
            <a:r>
              <a:rPr lang="en-CA" dirty="0"/>
              <a:t>General Inflation ~2% as per Business Plan Variables</a:t>
            </a:r>
          </a:p>
          <a:p>
            <a:pPr lvl="1"/>
            <a:endParaRPr lang="en-CA" dirty="0"/>
          </a:p>
          <a:p>
            <a:r>
              <a:rPr lang="en-CA" dirty="0"/>
              <a:t>Net Impact 3.22% Increase ($6,000) with ½ of it due to Insurance Increases</a:t>
            </a:r>
          </a:p>
          <a:p>
            <a:pPr marL="3690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89575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DDEE9-EA53-7030-2683-18332D0E0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E5E0A14-3E21-1F2E-7746-415330DD1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294968"/>
            <a:ext cx="10353762" cy="884903"/>
          </a:xfrm>
        </p:spPr>
        <p:txBody>
          <a:bodyPr/>
          <a:lstStyle/>
          <a:p>
            <a:r>
              <a:rPr lang="en-CA" dirty="0">
                <a:solidFill>
                  <a:srgbClr val="92D050"/>
                </a:solidFill>
              </a:rPr>
              <a:t>Table 3 – Debentures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5BC5E7-886E-B573-A71B-1EF02A235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50" y="1190624"/>
            <a:ext cx="10177272" cy="5386619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2837293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6BF82-E2D8-AC65-F845-2115CA89C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CE6FB2-C45F-2952-BEA2-CDB6DA875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816077"/>
          </a:xfrm>
        </p:spPr>
        <p:txBody>
          <a:bodyPr/>
          <a:lstStyle/>
          <a:p>
            <a:r>
              <a:rPr lang="en-CA" dirty="0">
                <a:solidFill>
                  <a:srgbClr val="92D050"/>
                </a:solidFill>
              </a:rPr>
              <a:t>Table 3 Notes: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D48211-49F7-DDB3-B1AF-A3997563F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425678"/>
            <a:ext cx="10353762" cy="4680154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CA" b="1" u="sng" dirty="0"/>
              <a:t>Major Updates: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Phase 5(a), 5(b) and 5(c) Construction Schedule/Projections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Phase 5(a) “Known” Debenture Costs and Member Revenue for Same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Phase 5(b) “Working Expectation” of Debenture Costs, Starting 2028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Phase 5(c) Estimated Costs, Pushed Back to 2030</a:t>
            </a:r>
          </a:p>
          <a:p>
            <a:pPr>
              <a:buFont typeface="Wingdings" panose="05000000000000000000" pitchFamily="2" charset="2"/>
              <a:buChar char="v"/>
            </a:pPr>
            <a:endParaRPr lang="en-CA" dirty="0"/>
          </a:p>
          <a:p>
            <a:pPr>
              <a:buFont typeface="Wingdings" panose="05000000000000000000" pitchFamily="2" charset="2"/>
              <a:buChar char="v"/>
            </a:pPr>
            <a:r>
              <a:rPr lang="en-CA" b="1" u="sng" dirty="0"/>
              <a:t>Reduced Scope of Phase 5(b) and 5(c):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Lower Debenture Cost Expectation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Less Significant Impact on Water Rates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… But Not Set in Stone (Yet). </a:t>
            </a:r>
          </a:p>
        </p:txBody>
      </p:sp>
    </p:spTree>
    <p:extLst>
      <p:ext uri="{BB962C8B-B14F-4D97-AF65-F5344CB8AC3E}">
        <p14:creationId xmlns:p14="http://schemas.microsoft.com/office/powerpoint/2010/main" val="3686964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9F696-4588-6EF8-69CB-DBA08BE5E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AA30DA8-5F71-B9E3-E589-D7EDDF8E3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294969"/>
            <a:ext cx="10353762" cy="619432"/>
          </a:xfrm>
        </p:spPr>
        <p:txBody>
          <a:bodyPr>
            <a:normAutofit fontScale="90000"/>
          </a:bodyPr>
          <a:lstStyle/>
          <a:p>
            <a:r>
              <a:rPr lang="en-CA" dirty="0">
                <a:solidFill>
                  <a:srgbClr val="92D050"/>
                </a:solidFill>
              </a:rPr>
              <a:t>Table 4(a) – Operating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114B78-7C5F-C0A0-0EDB-D647601300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819" y="809624"/>
            <a:ext cx="9812606" cy="5657163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242710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1B0BB-A48C-5061-FEE0-2A1E4409A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4F703C-09B1-18A4-B9FA-DACF6D978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344129"/>
            <a:ext cx="10353762" cy="816077"/>
          </a:xfrm>
        </p:spPr>
        <p:txBody>
          <a:bodyPr/>
          <a:lstStyle/>
          <a:p>
            <a:r>
              <a:rPr lang="en-CA" dirty="0">
                <a:solidFill>
                  <a:srgbClr val="92D050"/>
                </a:solidFill>
              </a:rPr>
              <a:t>Table 4(a) Notes: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706D85-7B84-BFFD-1FB4-191B9A920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065229"/>
            <a:ext cx="10353762" cy="5307291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CA" dirty="0"/>
              <a:t>O &amp; M Contract Adjustments: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Phase 5(a) Integrated Over 2 Years (Some in 2026, Balance in 2027)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New Sites, New Obligations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No Expected (Upward) Adjustments for Phase 5(b)</a:t>
            </a:r>
          </a:p>
          <a:p>
            <a:pPr marL="450000" lvl="1" indent="0">
              <a:buNone/>
            </a:pPr>
            <a:endParaRPr lang="en-CA" dirty="0"/>
          </a:p>
          <a:p>
            <a:pPr>
              <a:buFont typeface="Wingdings" panose="05000000000000000000" pitchFamily="2" charset="2"/>
              <a:buChar char="v"/>
            </a:pPr>
            <a:r>
              <a:rPr lang="en-CA" dirty="0"/>
              <a:t>SCADA Annual Charge Adjustment: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Down (~$5000)</a:t>
            </a:r>
          </a:p>
          <a:p>
            <a:pPr marL="450000" lvl="1" indent="0">
              <a:buNone/>
            </a:pPr>
            <a:endParaRPr lang="en-CA" dirty="0"/>
          </a:p>
          <a:p>
            <a:pPr>
              <a:buFont typeface="Wingdings" panose="05000000000000000000" pitchFamily="2" charset="2"/>
              <a:buChar char="v"/>
            </a:pPr>
            <a:r>
              <a:rPr lang="en-CA" dirty="0"/>
              <a:t>Possible Reduction in Utility Cost???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Based on Current Actuals (42% Consumed on 7/12 of the Year)</a:t>
            </a:r>
          </a:p>
          <a:p>
            <a:pPr marL="450000" lvl="1" indent="0">
              <a:buNone/>
            </a:pPr>
            <a:endParaRPr lang="en-CA" dirty="0"/>
          </a:p>
          <a:p>
            <a:pPr>
              <a:buFont typeface="Wingdings" panose="05000000000000000000" pitchFamily="2" charset="2"/>
              <a:buChar char="v"/>
            </a:pPr>
            <a:r>
              <a:rPr lang="en-CA" dirty="0"/>
              <a:t>7.6% Increase in 2027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Down to 3% (~Annual Inflationary) Over the 5-Year Balance</a:t>
            </a:r>
          </a:p>
          <a:p>
            <a:pPr marL="450000" lvl="1" indent="0">
              <a:buNone/>
            </a:pPr>
            <a:endParaRPr lang="en-CA" dirty="0"/>
          </a:p>
          <a:p>
            <a:pPr marL="36900" indent="0">
              <a:buNone/>
            </a:pPr>
            <a:endParaRPr lang="en-CA" dirty="0"/>
          </a:p>
          <a:p>
            <a:pPr>
              <a:buFont typeface="Wingdings" panose="05000000000000000000" pitchFamily="2" charset="2"/>
              <a:buChar char="v"/>
            </a:pPr>
            <a:endParaRPr lang="en-CA" dirty="0"/>
          </a:p>
          <a:p>
            <a:pPr>
              <a:buFont typeface="Wingdings" panose="05000000000000000000" pitchFamily="2" charset="2"/>
              <a:buChar char="v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48621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482EA-E24F-1287-1B41-CD8F1915A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F15A20E-2FDF-0704-BF1D-43063B0B3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294969"/>
            <a:ext cx="10353762" cy="619432"/>
          </a:xfrm>
        </p:spPr>
        <p:txBody>
          <a:bodyPr>
            <a:normAutofit fontScale="90000"/>
          </a:bodyPr>
          <a:lstStyle/>
          <a:p>
            <a:r>
              <a:rPr lang="en-CA" dirty="0">
                <a:solidFill>
                  <a:srgbClr val="92D050"/>
                </a:solidFill>
              </a:rPr>
              <a:t>Table 4(b) – System Capital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424424-11C6-6C7A-974C-92D7E0916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116" y="923925"/>
            <a:ext cx="10614291" cy="5561716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227217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56C80-0F68-B613-C07B-C40CAC8F5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CC09C04-2A49-2E4E-1485-CEDE2583A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816077"/>
          </a:xfrm>
        </p:spPr>
        <p:txBody>
          <a:bodyPr/>
          <a:lstStyle/>
          <a:p>
            <a:r>
              <a:rPr lang="en-CA" dirty="0">
                <a:solidFill>
                  <a:srgbClr val="92D050"/>
                </a:solidFill>
              </a:rPr>
              <a:t>Table 4(b) Notes: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1E46F3-0706-0137-D67F-34343E149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425678"/>
            <a:ext cx="10353762" cy="468015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CA" dirty="0"/>
              <a:t>Significant Review of the Capital (System Capital) Plan Over 2026: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Addressed a Few Big Issues in 2026 (Under Phase 5(a))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Draft Includes Some Prospective Board Priority Items (</a:t>
            </a:r>
            <a:r>
              <a:rPr lang="en-CA" dirty="0" err="1"/>
              <a:t>SmartBall</a:t>
            </a:r>
            <a:r>
              <a:rPr lang="en-CA" dirty="0"/>
              <a:t>, etc.)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Draft Integrates New Operations Priorities (Feeding Off AMP and Wish List)</a:t>
            </a:r>
          </a:p>
          <a:p>
            <a:pPr>
              <a:buFont typeface="Wingdings" panose="05000000000000000000" pitchFamily="2" charset="2"/>
              <a:buChar char="v"/>
            </a:pPr>
            <a:endParaRPr lang="en-CA" dirty="0"/>
          </a:p>
          <a:p>
            <a:pPr>
              <a:buFont typeface="Wingdings" panose="05000000000000000000" pitchFamily="2" charset="2"/>
              <a:buChar char="v"/>
            </a:pPr>
            <a:r>
              <a:rPr lang="en-CA" dirty="0"/>
              <a:t>Speaking of “Wish List:”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Current Draft Is Exactly That – Everything We Want, Illustrative for Discussion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Q: What Can/Must We Keep…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A: What Can We Include in Phase 5(b)??? ….. Perhaps The Following…… </a:t>
            </a:r>
            <a:endParaRPr lang="en-US" dirty="0"/>
          </a:p>
          <a:p>
            <a:pPr lvl="1">
              <a:buFont typeface="Wingdings" panose="05000000000000000000" pitchFamily="2" charset="2"/>
              <a:buChar char="v"/>
            </a:pPr>
            <a:endParaRPr lang="en-CA" dirty="0"/>
          </a:p>
          <a:p>
            <a:pPr>
              <a:buFont typeface="Wingdings" panose="05000000000000000000" pitchFamily="2" charset="2"/>
              <a:buChar char="v"/>
            </a:pPr>
            <a:endParaRPr lang="en-CA" dirty="0"/>
          </a:p>
          <a:p>
            <a:pPr>
              <a:buFont typeface="Wingdings" panose="05000000000000000000" pitchFamily="2" charset="2"/>
              <a:buChar char="v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41744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46F22-0ABC-76B6-6BAA-7282F7C85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E1A772A9-DA30-2BB4-B905-F9E88F82C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217" y="914401"/>
            <a:ext cx="10614056" cy="5560034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33E8D80-3AC4-D6F5-5004-E02503BBE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294969"/>
            <a:ext cx="10353762" cy="619432"/>
          </a:xfrm>
        </p:spPr>
        <p:txBody>
          <a:bodyPr>
            <a:normAutofit fontScale="90000"/>
          </a:bodyPr>
          <a:lstStyle/>
          <a:p>
            <a:r>
              <a:rPr lang="en-CA" dirty="0">
                <a:solidFill>
                  <a:srgbClr val="92D050"/>
                </a:solidFill>
              </a:rPr>
              <a:t>Table 4(b) – System Capital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A261C05-C01C-0A31-1259-54499BD86D12}"/>
              </a:ext>
            </a:extLst>
          </p:cNvPr>
          <p:cNvSpPr/>
          <p:nvPr/>
        </p:nvSpPr>
        <p:spPr>
          <a:xfrm>
            <a:off x="6410226" y="2828041"/>
            <a:ext cx="989815" cy="33936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EEFA77-B2A8-4D69-422F-D5791B4E7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226" y="3690595"/>
            <a:ext cx="1005927" cy="2686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5CDC2E-9E43-E7E8-5DB8-CBA1B096B7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226" y="3824926"/>
            <a:ext cx="1005927" cy="359695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F054FE43-1323-C493-5C89-680ECBF698A2}"/>
              </a:ext>
            </a:extLst>
          </p:cNvPr>
          <p:cNvSpPr/>
          <p:nvPr/>
        </p:nvSpPr>
        <p:spPr>
          <a:xfrm>
            <a:off x="6410225" y="4093589"/>
            <a:ext cx="989815" cy="33936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70F8847-8C14-F3B7-973E-9F9D15CDA4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1007" y="3849624"/>
            <a:ext cx="1005927" cy="353599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B3FB6671-456F-F69B-7720-E76185C4374A}"/>
              </a:ext>
            </a:extLst>
          </p:cNvPr>
          <p:cNvSpPr/>
          <p:nvPr/>
        </p:nvSpPr>
        <p:spPr>
          <a:xfrm>
            <a:off x="7279062" y="4093589"/>
            <a:ext cx="989815" cy="33936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1DC4E16-754A-EFAC-E30B-1DE50F2962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2950" y="1951253"/>
            <a:ext cx="1005927" cy="353599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4C9AC45F-EE92-548D-EC67-B94D5FDD6B27}"/>
              </a:ext>
            </a:extLst>
          </p:cNvPr>
          <p:cNvSpPr/>
          <p:nvPr/>
        </p:nvSpPr>
        <p:spPr>
          <a:xfrm>
            <a:off x="7262950" y="3002339"/>
            <a:ext cx="989815" cy="33936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A29BBFA-1725-C5D8-243B-724338890EB7}"/>
              </a:ext>
            </a:extLst>
          </p:cNvPr>
          <p:cNvSpPr/>
          <p:nvPr/>
        </p:nvSpPr>
        <p:spPr>
          <a:xfrm>
            <a:off x="9137714" y="4340257"/>
            <a:ext cx="989815" cy="33936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65921A0-7E59-5DA4-CCC3-6141E19522DE}"/>
              </a:ext>
            </a:extLst>
          </p:cNvPr>
          <p:cNvSpPr/>
          <p:nvPr/>
        </p:nvSpPr>
        <p:spPr>
          <a:xfrm>
            <a:off x="10065458" y="4509939"/>
            <a:ext cx="989815" cy="33936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0782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5ADE7-D626-63A6-182E-BAC5F1D64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FF171DA-48B3-B755-5F16-AD4B957F3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294969"/>
            <a:ext cx="10353762" cy="619432"/>
          </a:xfrm>
        </p:spPr>
        <p:txBody>
          <a:bodyPr>
            <a:normAutofit fontScale="90000"/>
          </a:bodyPr>
          <a:lstStyle/>
          <a:p>
            <a:r>
              <a:rPr lang="en-CA" dirty="0">
                <a:solidFill>
                  <a:srgbClr val="92D050"/>
                </a:solidFill>
              </a:rPr>
              <a:t>Table 5– Reserves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16B56BCE-E139-78D9-3221-34F79E0AC39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7907829"/>
              </p:ext>
            </p:extLst>
          </p:nvPr>
        </p:nvGraphicFramePr>
        <p:xfrm>
          <a:off x="838986" y="1008667"/>
          <a:ext cx="10661715" cy="54864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896320" imgH="5467492" progId="Excel.Sheet.12">
                  <p:embed/>
                </p:oleObj>
              </mc:Choice>
              <mc:Fallback>
                <p:oleObj name="Worksheet" r:id="rId2" imgW="8896320" imgH="546749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38986" y="1008667"/>
                        <a:ext cx="10661715" cy="5486401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1781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6F946-EAD7-4ED9-650A-B6B2C4EFD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D9E840B-B32A-0A18-E7A2-C3A665935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953" y="260809"/>
            <a:ext cx="10353762" cy="816077"/>
          </a:xfrm>
        </p:spPr>
        <p:txBody>
          <a:bodyPr/>
          <a:lstStyle/>
          <a:p>
            <a:r>
              <a:rPr lang="en-CA" dirty="0">
                <a:solidFill>
                  <a:srgbClr val="92D050"/>
                </a:solidFill>
              </a:rPr>
              <a:t>Table 5 Notes: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6BE00D-1D89-72C2-CF63-F404F161C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961534"/>
            <a:ext cx="10353762" cy="514429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CA" b="1" u="sng" dirty="0"/>
              <a:t>Reserve Policy as the Rate Playground: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Long-term Goals ($2million+ by 2030)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Short-term Goals (Predictable, Stable, Moderate Rate Increases)</a:t>
            </a:r>
          </a:p>
          <a:p>
            <a:pPr marL="450000" lvl="1" indent="0">
              <a:buNone/>
            </a:pPr>
            <a:endParaRPr lang="en-CA" dirty="0"/>
          </a:p>
          <a:p>
            <a:pPr>
              <a:buFont typeface="Wingdings" panose="05000000000000000000" pitchFamily="2" charset="2"/>
              <a:buChar char="v"/>
            </a:pPr>
            <a:r>
              <a:rPr lang="en-CA" b="1" u="sng" dirty="0"/>
              <a:t>Why Are We Showing So Far Off the $2 Million Goal?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Actually, We Are Not Far Off – But We Need to Make Some Decisions On the Capital Wish List First.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For Example, If All of the “Possible” System Capital Items in Table 4 Are Covered Under 5(b), rather than Commission Reserves…. WILD Would Be at ~1.8Million +/- by 2030.</a:t>
            </a:r>
          </a:p>
          <a:p>
            <a:pPr marL="450000" lvl="1" indent="0">
              <a:buNone/>
            </a:pPr>
            <a:endParaRPr lang="en-CA" dirty="0"/>
          </a:p>
          <a:p>
            <a:pPr>
              <a:buFont typeface="Wingdings" panose="05000000000000000000" pitchFamily="2" charset="2"/>
              <a:buChar char="v"/>
            </a:pPr>
            <a:r>
              <a:rPr lang="en-CA" b="1" u="sng" dirty="0"/>
              <a:t>Main Goal Today in This Draft: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To Moderate Reserve Expectations Until Sales Projections Step Up Again (2028/29) </a:t>
            </a:r>
          </a:p>
          <a:p>
            <a:pPr>
              <a:buFont typeface="Wingdings" panose="05000000000000000000" pitchFamily="2" charset="2"/>
              <a:buChar char="v"/>
            </a:pPr>
            <a:endParaRPr lang="en-CA" dirty="0"/>
          </a:p>
          <a:p>
            <a:pPr lvl="1">
              <a:buFont typeface="Wingdings" panose="05000000000000000000" pitchFamily="2" charset="2"/>
              <a:buChar char="v"/>
            </a:pPr>
            <a:endParaRPr lang="en-CA" dirty="0"/>
          </a:p>
          <a:p>
            <a:pPr>
              <a:buFont typeface="Wingdings" panose="05000000000000000000" pitchFamily="2" charset="2"/>
              <a:buChar char="v"/>
            </a:pPr>
            <a:endParaRPr lang="en-CA" dirty="0"/>
          </a:p>
          <a:p>
            <a:pPr>
              <a:buFont typeface="Wingdings" panose="05000000000000000000" pitchFamily="2" charset="2"/>
              <a:buChar char="v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033425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B7A5D-102D-A0FB-CC92-938C46B4D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EDC4756-899B-7BE1-BD66-FC0A7DF72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294969"/>
            <a:ext cx="10353762" cy="619432"/>
          </a:xfrm>
        </p:spPr>
        <p:txBody>
          <a:bodyPr>
            <a:normAutofit fontScale="90000"/>
          </a:bodyPr>
          <a:lstStyle/>
          <a:p>
            <a:r>
              <a:rPr lang="en-CA" dirty="0">
                <a:solidFill>
                  <a:srgbClr val="92D050"/>
                </a:solidFill>
              </a:rPr>
              <a:t>Table 1– Rates and Sales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ED11D9EB-2CF6-CC8F-E6F6-6549303E9A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2567014"/>
              </p:ext>
            </p:extLst>
          </p:nvPr>
        </p:nvGraphicFramePr>
        <p:xfrm>
          <a:off x="539443" y="927100"/>
          <a:ext cx="10838710" cy="54831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315360" imgH="5000732" progId="Excel.Sheet.12">
                  <p:embed/>
                </p:oleObj>
              </mc:Choice>
              <mc:Fallback>
                <p:oleObj name="Worksheet" r:id="rId2" imgW="9315360" imgH="500073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39443" y="927100"/>
                        <a:ext cx="10838710" cy="5483127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157437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4BABE-09F7-3E33-5E8C-F528BB015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E964F28-B054-D239-A2BA-1FBC8568B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816077"/>
          </a:xfrm>
        </p:spPr>
        <p:txBody>
          <a:bodyPr/>
          <a:lstStyle/>
          <a:p>
            <a:r>
              <a:rPr lang="en-CA" dirty="0">
                <a:solidFill>
                  <a:srgbClr val="92D050"/>
                </a:solidFill>
              </a:rPr>
              <a:t>Table 1 Notes: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DB45DD-875A-A62B-D90D-2D4F4E858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425678"/>
            <a:ext cx="10353762" cy="4680154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CA" b="1" u="sng" dirty="0"/>
              <a:t>Water Sales Projections, Usually Pulled from Business Plan, and Usually On Target: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2026 Actuals Are Frustratingly Off Target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~10% Below Expectations, Universal Trend (Why?)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For This Draft, We Assumed a Worst Case – That Lower Sales Is A Trend, Not an Anomaly </a:t>
            </a:r>
          </a:p>
          <a:p>
            <a:pPr marL="450000" lvl="1" indent="0">
              <a:buNone/>
            </a:pPr>
            <a:endParaRPr lang="en-CA" dirty="0"/>
          </a:p>
          <a:p>
            <a:pPr>
              <a:buFont typeface="Wingdings" panose="05000000000000000000" pitchFamily="2" charset="2"/>
              <a:buChar char="v"/>
            </a:pPr>
            <a:r>
              <a:rPr lang="en-CA" b="1" u="sng" dirty="0"/>
              <a:t>New Rates: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Members - $3.75/m3 (6.2% Increase) – 65% of Sales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Truck Fill - $6.65/m3 (6.4% Increase) – 35% of Sales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Customer – $4.72/m3 (3% Increase) – &lt;0.25% of Sales</a:t>
            </a:r>
          </a:p>
          <a:p>
            <a:pPr marL="450000" lvl="1" indent="0">
              <a:buNone/>
            </a:pPr>
            <a:endParaRPr lang="en-CA" dirty="0"/>
          </a:p>
          <a:p>
            <a:pPr>
              <a:buFont typeface="Wingdings" panose="05000000000000000000" pitchFamily="2" charset="2"/>
              <a:buChar char="v"/>
            </a:pPr>
            <a:r>
              <a:rPr lang="en-CA" b="1" u="sng" dirty="0"/>
              <a:t>Water Loss Allowance Within 3%, CRPWSC Rates As Projected: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n-CA" dirty="0"/>
          </a:p>
          <a:p>
            <a:pPr>
              <a:buFont typeface="Wingdings" panose="05000000000000000000" pitchFamily="2" charset="2"/>
              <a:buChar char="v"/>
            </a:pPr>
            <a:endParaRPr lang="en-CA" dirty="0"/>
          </a:p>
          <a:p>
            <a:pPr lvl="1">
              <a:buFont typeface="Wingdings" panose="05000000000000000000" pitchFamily="2" charset="2"/>
              <a:buChar char="v"/>
            </a:pPr>
            <a:endParaRPr lang="en-CA" dirty="0"/>
          </a:p>
          <a:p>
            <a:pPr>
              <a:buFont typeface="Wingdings" panose="05000000000000000000" pitchFamily="2" charset="2"/>
              <a:buChar char="v"/>
            </a:pPr>
            <a:endParaRPr lang="en-CA" dirty="0"/>
          </a:p>
          <a:p>
            <a:pPr>
              <a:buFont typeface="Wingdings" panose="05000000000000000000" pitchFamily="2" charset="2"/>
              <a:buChar char="v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475488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427116-C507-7C98-AA96-ADE8C5A29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E70A317-DCED-4E80-AA2D-467D8702E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77B324C-F422-C1B9-0240-CAF7832E6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297" y="835383"/>
            <a:ext cx="3910326" cy="34995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200" dirty="0">
                <a:solidFill>
                  <a:srgbClr val="92D050"/>
                </a:solidFill>
              </a:rPr>
              <a:t>Summary Ledger Budget 2027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D87845-294F-40CB-BC48-46455460D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5671" y="0"/>
            <a:ext cx="753632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DDB407E8-24D0-ED8A-BB1A-673997F44E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9272250"/>
              </p:ext>
            </p:extLst>
          </p:nvPr>
        </p:nvGraphicFramePr>
        <p:xfrm>
          <a:off x="4854804" y="113122"/>
          <a:ext cx="7079530" cy="6598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11115840" imgH="10763375" progId="Excel.Sheet.12">
                  <p:embed/>
                </p:oleObj>
              </mc:Choice>
              <mc:Fallback>
                <p:oleObj name="Worksheet" r:id="rId4" imgW="11115840" imgH="1076337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54804" y="113122"/>
                        <a:ext cx="7079530" cy="6598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87146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4C1C3-27DC-D296-F577-D4909F7BE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rgbClr val="92D050"/>
                </a:solidFill>
              </a:rPr>
              <a:t>Master</a:t>
            </a:r>
            <a:r>
              <a:rPr lang="en-CA" dirty="0"/>
              <a:t> </a:t>
            </a:r>
            <a:r>
              <a:rPr lang="en-CA" dirty="0">
                <a:solidFill>
                  <a:srgbClr val="92D050"/>
                </a:solidFill>
              </a:rPr>
              <a:t>Ledger</a:t>
            </a:r>
            <a:r>
              <a:rPr lang="en-CA" dirty="0"/>
              <a:t> </a:t>
            </a:r>
            <a:r>
              <a:rPr lang="en-CA" dirty="0">
                <a:solidFill>
                  <a:srgbClr val="92D050"/>
                </a:solidFill>
              </a:rPr>
              <a:t>Summary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40DEAA-F133-A166-98DF-92C3EDA167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>
                <a:solidFill>
                  <a:srgbClr val="92D050"/>
                </a:solidFill>
              </a:rPr>
              <a:t>Scale</a:t>
            </a:r>
            <a:r>
              <a:rPr lang="en-CA" dirty="0"/>
              <a:t> of Budget 2027-2031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293066-8542-8D3A-C5B0-43F766CC19A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CA" dirty="0"/>
              <a:t>Budget 2027 Represents A Contraction In Operating Scope, In Real Terms</a:t>
            </a:r>
          </a:p>
          <a:p>
            <a:pPr marL="36900" indent="0">
              <a:buNone/>
            </a:pPr>
            <a:endParaRPr lang="en-CA" sz="1050" dirty="0"/>
          </a:p>
          <a:p>
            <a:r>
              <a:rPr lang="en-CA" dirty="0"/>
              <a:t>3.75% Increase Overall, If You Factor In New Debentures and the Full Capital Wish List</a:t>
            </a:r>
          </a:p>
          <a:p>
            <a:pPr marL="36900" indent="0">
              <a:buNone/>
            </a:pPr>
            <a:endParaRPr lang="en-CA" sz="1050" dirty="0"/>
          </a:p>
          <a:p>
            <a:r>
              <a:rPr lang="en-CA" dirty="0"/>
              <a:t>Still On Track to Hit Over $4.5M within 5-Yr Frame. </a:t>
            </a:r>
          </a:p>
          <a:p>
            <a:pPr marL="450000" lvl="1" indent="0">
              <a:buNone/>
            </a:pPr>
            <a:endParaRPr lang="en-C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6DB24F-B29C-7E97-4CA8-345775F85C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CA" dirty="0">
                <a:solidFill>
                  <a:srgbClr val="92D050"/>
                </a:solidFill>
              </a:rPr>
              <a:t>Scope</a:t>
            </a:r>
            <a:r>
              <a:rPr lang="en-CA" dirty="0"/>
              <a:t> of Budget 2027-2031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284D5B-59E0-7EE5-ED3E-BC6EF6998AC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dirty="0"/>
              <a:t>Growth Forecast Strong, But Delayed </a:t>
            </a:r>
          </a:p>
          <a:p>
            <a:r>
              <a:rPr lang="en-US" dirty="0"/>
              <a:t>2026 Reference Year a Shock, Still Assessing</a:t>
            </a:r>
          </a:p>
          <a:p>
            <a:r>
              <a:rPr lang="en-US" dirty="0"/>
              <a:t>Planning Wisely to Cover Capital Works Within Phase 5(b) Scope (Efficiency)</a:t>
            </a:r>
          </a:p>
          <a:p>
            <a:r>
              <a:rPr lang="en-US" dirty="0"/>
              <a:t>Managing Service Delivery Expectations with Cost Management, Value for Money, Enhanced Customer Experience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360827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24930-DA60-228B-F259-860C72188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7FC342-65D8-EB52-BFC5-8DCA492E3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344129"/>
            <a:ext cx="10353762" cy="816077"/>
          </a:xfrm>
        </p:spPr>
        <p:txBody>
          <a:bodyPr/>
          <a:lstStyle/>
          <a:p>
            <a:r>
              <a:rPr lang="en-CA" dirty="0">
                <a:solidFill>
                  <a:srgbClr val="92D050"/>
                </a:solidFill>
              </a:rPr>
              <a:t>Not Done Yet: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57224-7AEF-F2EF-8F28-73E548FB5F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042416"/>
            <a:ext cx="10353762" cy="5063416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CA" b="1" u="sng" dirty="0"/>
              <a:t>Early Days in the Budget Process - Many Figures Are Yet to Settle Out: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CRPWSC Rates, 2026 Actual Costs for Reference, Insurance Renewal </a:t>
            </a:r>
          </a:p>
          <a:p>
            <a:pPr marL="450000" lvl="1" indent="0">
              <a:buNone/>
            </a:pPr>
            <a:endParaRPr lang="en-CA" dirty="0"/>
          </a:p>
          <a:p>
            <a:pPr>
              <a:buFont typeface="Wingdings" panose="05000000000000000000" pitchFamily="2" charset="2"/>
              <a:buChar char="v"/>
            </a:pPr>
            <a:r>
              <a:rPr lang="en-CA" b="1" u="sng" dirty="0"/>
              <a:t>Primary Aim At This Point: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Confirm that the Recipe is Right, Not Necessarily If We Have all the Ingredients Yet.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Most Business Plan Methodologies Are Holding; Some (Water Projections) Need A Revisit. </a:t>
            </a:r>
          </a:p>
          <a:p>
            <a:pPr marL="450000" lvl="1" indent="0">
              <a:buNone/>
            </a:pPr>
            <a:endParaRPr lang="en-CA" dirty="0"/>
          </a:p>
          <a:p>
            <a:pPr>
              <a:buFont typeface="Wingdings" panose="05000000000000000000" pitchFamily="2" charset="2"/>
              <a:buChar char="v"/>
            </a:pPr>
            <a:r>
              <a:rPr lang="en-CA" b="1" u="sng" dirty="0"/>
              <a:t>Regardless of the Volume Shock and Line Breaks (Est.: -$400,000 impact):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Still Projected to be Near Break-Even (Estimating ~2% Net Loss for 2027)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Things We Can Control We Are Controlling Well</a:t>
            </a:r>
          </a:p>
          <a:p>
            <a:pPr marL="450000" lvl="1" indent="0">
              <a:buNone/>
            </a:pPr>
            <a:endParaRPr lang="en-CA" dirty="0"/>
          </a:p>
          <a:p>
            <a:pPr>
              <a:buFont typeface="Wingdings" panose="05000000000000000000" pitchFamily="2" charset="2"/>
              <a:buChar char="v"/>
            </a:pPr>
            <a:r>
              <a:rPr lang="en-CA" b="1" u="sng" dirty="0"/>
              <a:t>The Next Draft Will Be More Refined, And With The Board’s Input, More Focused, Too.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n-CA" dirty="0"/>
          </a:p>
          <a:p>
            <a:pPr lvl="1">
              <a:buFont typeface="Wingdings" panose="05000000000000000000" pitchFamily="2" charset="2"/>
              <a:buChar char="v"/>
            </a:pPr>
            <a:endParaRPr lang="en-CA" dirty="0"/>
          </a:p>
          <a:p>
            <a:pPr>
              <a:buFont typeface="Wingdings" panose="05000000000000000000" pitchFamily="2" charset="2"/>
              <a:buChar char="v"/>
            </a:pPr>
            <a:endParaRPr lang="en-CA" dirty="0"/>
          </a:p>
          <a:p>
            <a:pPr lvl="1">
              <a:buFont typeface="Wingdings" panose="05000000000000000000" pitchFamily="2" charset="2"/>
              <a:buChar char="v"/>
            </a:pPr>
            <a:endParaRPr lang="en-CA" dirty="0"/>
          </a:p>
          <a:p>
            <a:pPr>
              <a:buFont typeface="Wingdings" panose="05000000000000000000" pitchFamily="2" charset="2"/>
              <a:buChar char="v"/>
            </a:pPr>
            <a:endParaRPr lang="en-CA" dirty="0"/>
          </a:p>
          <a:p>
            <a:pPr>
              <a:buFont typeface="Wingdings" panose="05000000000000000000" pitchFamily="2" charset="2"/>
              <a:buChar char="v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779080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C54DB-E6CB-1AC6-DE1D-2D7F19961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75021-0891-D927-944A-4420C5927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196646"/>
            <a:ext cx="10353762" cy="818338"/>
          </a:xfrm>
        </p:spPr>
        <p:txBody>
          <a:bodyPr/>
          <a:lstStyle/>
          <a:p>
            <a:r>
              <a:rPr lang="en-CA" b="1" dirty="0">
                <a:solidFill>
                  <a:srgbClr val="92D050"/>
                </a:solidFill>
              </a:rPr>
              <a:t>Key Observations to Factor In for 2027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742A2-4227-A4CE-0206-F934FBAFF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932688"/>
            <a:ext cx="10353762" cy="5632704"/>
          </a:xfrm>
        </p:spPr>
        <p:txBody>
          <a:bodyPr>
            <a:normAutofit fontScale="85000" lnSpcReduction="20000"/>
          </a:bodyPr>
          <a:lstStyle/>
          <a:p>
            <a:r>
              <a:rPr lang="en-CA" b="1" u="sng" dirty="0"/>
              <a:t>Completion of Phase 5(a), Updated Phase 5(b) Timelines/Impact:</a:t>
            </a:r>
          </a:p>
          <a:p>
            <a:pPr lvl="1"/>
            <a:r>
              <a:rPr lang="en-CA" dirty="0"/>
              <a:t>Debentures, Insurance, Operations and Maintenance Adjustments</a:t>
            </a:r>
          </a:p>
          <a:p>
            <a:pPr marL="450000" lvl="1" indent="0">
              <a:buNone/>
            </a:pPr>
            <a:endParaRPr lang="en-CA" dirty="0"/>
          </a:p>
          <a:p>
            <a:r>
              <a:rPr lang="en-CA" b="1" u="sng" dirty="0"/>
              <a:t>Revisions to Member and Member Connection Timelines:</a:t>
            </a:r>
          </a:p>
          <a:p>
            <a:pPr lvl="1"/>
            <a:r>
              <a:rPr lang="en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Legal Costs, New Water Sales Opportunities (and Obligations). </a:t>
            </a:r>
          </a:p>
          <a:p>
            <a:pPr marL="450000" lvl="1" indent="0">
              <a:buNone/>
            </a:pP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CA" b="1" u="sng" dirty="0"/>
              <a:t>Water Sale Figures – New Trends or Abnormalities? </a:t>
            </a:r>
          </a:p>
          <a:p>
            <a:pPr lvl="1"/>
            <a:r>
              <a:rPr lang="en-CA" dirty="0"/>
              <a:t>Assessing the 2026 Water Sales and Predicting 2027-2031</a:t>
            </a:r>
          </a:p>
          <a:p>
            <a:pPr marL="450000" lvl="1" indent="0">
              <a:buNone/>
            </a:pPr>
            <a:endParaRPr lang="en-CA" dirty="0"/>
          </a:p>
          <a:p>
            <a:r>
              <a:rPr lang="en-CA" b="1" u="sng" dirty="0"/>
              <a:t>Service Level Changes and Needs:</a:t>
            </a:r>
          </a:p>
          <a:p>
            <a:pPr lvl="1"/>
            <a:r>
              <a:rPr lang="en-CA" dirty="0"/>
              <a:t>Preparing to Negotiate New Management, Admin and O&amp;M Contracts</a:t>
            </a:r>
          </a:p>
          <a:p>
            <a:pPr lvl="1"/>
            <a:r>
              <a:rPr lang="en-CA" dirty="0"/>
              <a:t>New System Capital “Wish List”</a:t>
            </a:r>
          </a:p>
          <a:p>
            <a:pPr marL="450000" lvl="1" indent="0">
              <a:buNone/>
            </a:pPr>
            <a:endParaRPr lang="en-CA" dirty="0"/>
          </a:p>
          <a:p>
            <a:r>
              <a:rPr lang="en-CA" b="1" u="sng" dirty="0"/>
              <a:t>Advocacy, Engagement and Marketing:</a:t>
            </a:r>
          </a:p>
          <a:p>
            <a:pPr lvl="1"/>
            <a:r>
              <a:rPr lang="en-CA" dirty="0"/>
              <a:t>Board Priorities for Protecting, Connecting and Expanding WILD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758898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6E15297-F44A-EEAB-339A-DD94C4C23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5103547" cy="1111045"/>
          </a:xfrm>
        </p:spPr>
        <p:txBody>
          <a:bodyPr>
            <a:normAutofit/>
          </a:bodyPr>
          <a:lstStyle/>
          <a:p>
            <a:r>
              <a:rPr lang="en-CA" sz="4400" b="1" dirty="0">
                <a:solidFill>
                  <a:srgbClr val="92D050"/>
                </a:solidFill>
              </a:rPr>
              <a:t>Next Steps: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D6AD09-9DB6-33AC-4B23-67925DF059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8515" y="609600"/>
            <a:ext cx="5319041" cy="5080001"/>
          </a:xfrm>
        </p:spPr>
        <p:txBody>
          <a:bodyPr/>
          <a:lstStyle/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pPr marL="36900" indent="0">
              <a:buNone/>
            </a:pPr>
            <a:endParaRPr lang="en-CA" dirty="0"/>
          </a:p>
          <a:p>
            <a:pPr marL="36900" indent="0">
              <a:buNone/>
            </a:pPr>
            <a:endParaRPr lang="en-CA" dirty="0"/>
          </a:p>
          <a:p>
            <a:pPr marL="36900" indent="0">
              <a:buNone/>
            </a:pPr>
            <a:endParaRPr lang="en-CA" dirty="0"/>
          </a:p>
          <a:p>
            <a:pPr algn="ctr"/>
            <a:r>
              <a:rPr lang="en-CA" sz="4800" dirty="0"/>
              <a:t>Discussion?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0A324B7-F051-2C00-5938-4D3125E051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3795" y="1986116"/>
            <a:ext cx="5103547" cy="3703485"/>
          </a:xfrm>
        </p:spPr>
        <p:txBody>
          <a:bodyPr>
            <a:normAutofit/>
          </a:bodyPr>
          <a:lstStyle/>
          <a:p>
            <a:pPr marL="514350" indent="-514350" algn="l">
              <a:buAutoNum type="arabicParenR"/>
            </a:pPr>
            <a:r>
              <a:rPr lang="en-CA" sz="2600" b="1" u="sng" dirty="0">
                <a:solidFill>
                  <a:srgbClr val="92D050"/>
                </a:solidFill>
              </a:rPr>
              <a:t>Member Engagement </a:t>
            </a:r>
          </a:p>
          <a:p>
            <a:pPr marL="514350" indent="-514350" algn="l">
              <a:buAutoNum type="arabicParenR"/>
            </a:pPr>
            <a:r>
              <a:rPr lang="en-CA" sz="2600" b="1" u="sng" dirty="0">
                <a:solidFill>
                  <a:srgbClr val="92D050"/>
                </a:solidFill>
              </a:rPr>
              <a:t>Final Review and Approval</a:t>
            </a:r>
          </a:p>
          <a:p>
            <a:pPr marL="514350" indent="-514350" algn="l">
              <a:buAutoNum type="arabicParenR"/>
            </a:pPr>
            <a:r>
              <a:rPr lang="en-CA" sz="2600" b="1" u="sng" dirty="0">
                <a:solidFill>
                  <a:srgbClr val="92D050"/>
                </a:solidFill>
              </a:rPr>
              <a:t>Rate Bylaw</a:t>
            </a:r>
          </a:p>
          <a:p>
            <a:pPr marL="514350" indent="-514350" algn="l">
              <a:buAutoNum type="arabicParenR"/>
            </a:pPr>
            <a:r>
              <a:rPr lang="en-CA" sz="2600" b="1" u="sng" dirty="0">
                <a:solidFill>
                  <a:srgbClr val="92D050"/>
                </a:solidFill>
              </a:rPr>
              <a:t>Member and Customer Notices</a:t>
            </a:r>
          </a:p>
          <a:p>
            <a:pPr marL="285750" indent="-285750" algn="l">
              <a:buFontTx/>
              <a:buChar char="-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645564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Custom 35">
      <a:dk1>
        <a:sysClr val="windowText" lastClr="000000"/>
      </a:dk1>
      <a:lt1>
        <a:sysClr val="window" lastClr="FFFFFF"/>
      </a:lt1>
      <a:dk2>
        <a:srgbClr val="4E3B30"/>
      </a:dk2>
      <a:lt2>
        <a:srgbClr val="F4EDD8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ustom 4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2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64B270AB-C138-415C-897E-3C24487DECF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585E981-8C91-4205-A0C3-C991F42B4C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C4C00F4-06E9-43E3-AD97-88A857CEFA82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{A372C3B0-9416-4750-92A7-C359E2E66E1D}TFe742eee6-54b3-45e8-a03d-f3d997f9b6caf6c338c2_win32-3734725ae7e2</Template>
  <TotalTime>522</TotalTime>
  <Words>1352</Words>
  <Application>Microsoft Office PowerPoint</Application>
  <PresentationFormat>Widescreen</PresentationFormat>
  <Paragraphs>209</Paragraphs>
  <Slides>24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Calibri</vt:lpstr>
      <vt:lpstr>Goudy Old Style</vt:lpstr>
      <vt:lpstr>Wingdings</vt:lpstr>
      <vt:lpstr>Wingdings 2</vt:lpstr>
      <vt:lpstr>SlateVTI</vt:lpstr>
      <vt:lpstr>Worksheet</vt:lpstr>
      <vt:lpstr>WILD Water Commission  Budget 2027</vt:lpstr>
      <vt:lpstr>Agenda: </vt:lpstr>
      <vt:lpstr>Reminder: WILD Budget Process</vt:lpstr>
      <vt:lpstr>Key Observations to Factor In for 2027</vt:lpstr>
      <vt:lpstr>2027 Budget Overview</vt:lpstr>
      <vt:lpstr>Table 2 – Admin and Governance</vt:lpstr>
      <vt:lpstr>Table 2 Notes:</vt:lpstr>
      <vt:lpstr>Table 2 Notes:</vt:lpstr>
      <vt:lpstr>Table 3 – Debentures</vt:lpstr>
      <vt:lpstr>Table 3 Notes:</vt:lpstr>
      <vt:lpstr>Table 4(a) – Operating</vt:lpstr>
      <vt:lpstr>Table 4(a) Notes:</vt:lpstr>
      <vt:lpstr>Table 4(b) – System Capital</vt:lpstr>
      <vt:lpstr>Table 4(b) Notes:</vt:lpstr>
      <vt:lpstr>Table 4(b) – System Capital</vt:lpstr>
      <vt:lpstr>Table 5– Reserves</vt:lpstr>
      <vt:lpstr>Table 5 Notes:</vt:lpstr>
      <vt:lpstr>Table 1– Rates and Sales</vt:lpstr>
      <vt:lpstr>Table 1 Notes:</vt:lpstr>
      <vt:lpstr>Summary Ledger Budget 2027</vt:lpstr>
      <vt:lpstr>Master Ledger Summary</vt:lpstr>
      <vt:lpstr>Not Done Yet:</vt:lpstr>
      <vt:lpstr>Key Observations to Factor In for 2027</vt:lpstr>
      <vt:lpstr>Next Steps: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Wildwillow Enterprises</dc:creator>
  <cp:lastModifiedBy>Tori Ward</cp:lastModifiedBy>
  <cp:revision>6</cp:revision>
  <dcterms:created xsi:type="dcterms:W3CDTF">2025-12-03T21:36:59Z</dcterms:created>
  <dcterms:modified xsi:type="dcterms:W3CDTF">2026-09-15T20:19:15Z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